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3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4"/>
    <p:restoredTop sz="94665"/>
  </p:normalViewPr>
  <p:slideViewPr>
    <p:cSldViewPr snapToGrid="0">
      <p:cViewPr varScale="1">
        <p:scale>
          <a:sx n="96" d="100"/>
          <a:sy n="96" d="100"/>
        </p:scale>
        <p:origin x="19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1E5F1-2969-6654-BB8B-92EA30EDF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6D3E67-B758-B309-FB49-3B47D32B2D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ADA3E-5F23-0F42-BA1E-D1C63F25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9C2C4-9086-E26F-517D-C8003C093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72D29-9931-0643-F253-D0F2F8843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2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07678-9834-6B85-4F80-BC9086ED5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F9A8A-8627-6081-403F-A16B837059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BD4E5-A9AC-C5A3-E54D-F2FADAB45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B492E-EDE7-70AF-70D9-65BC4111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9D6E4-9909-3BB4-7D7C-21BAAA576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81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EA8BAD-2998-A017-E2CD-D74D8C6ED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4EC803-3C22-9B6E-2C13-9B5EA139D1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03823-6068-B300-CB28-40F375595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21739-6FFE-BAF3-3E95-D2A773312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2D8DA-A559-87E8-92D7-C0A6454D5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18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B484B-A892-111A-9C0D-9E1E410BA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AAB27-AF5A-DCF6-4EC3-DEB9A379B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92795-1F64-0AF0-C092-1EBC96F3E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FF674-A8B5-1221-0132-DE5D006F3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F0043-68F9-6AA9-D7D7-174F8FC02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604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EBE4-3B4A-A9CD-2798-E4A8A969F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5D91C-A0E5-9E4E-8CE4-FE1695A69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08D55C-9453-DBB2-4DC3-BCCD03AA8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AA2F0-A68A-773C-084F-F58B9B15E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EF5E5-8ABC-5A8E-1CAD-06C18B958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59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3DF60-60FC-F8E8-2585-4F4456631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57A0F-01A8-9DAA-260E-6AFF44C80B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D0F974-DDDE-C57A-7CA2-245F5A7CA6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7D73C6-D06B-5A6E-8760-78E1603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0995A-15F7-EBA1-A584-C027C2F3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85CAB-5BEC-0DAF-D033-414478627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465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92759-45E3-F06A-4041-951917A87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39718-43C4-F117-E567-30DFEBA71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28B40-5713-2C25-035B-8EBDAC6D5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0667FB-39A1-753E-4BE9-D492D07006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D5624E-11FB-2B9E-030C-8A893569FC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5249C3-F007-BD5B-1590-2895D107D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99186B-4E65-1E8D-07CB-CB5168B24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4DA511-D5BC-E073-616A-AEBA2804E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33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846FD-A190-8040-E7FA-835E63997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7C8808-7DAB-0FD9-A29D-A213534F7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76D6C7-20CB-D895-0184-D982774E5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7A44A-2A1D-8C11-2B3C-F7852BC5C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8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D6EEF2-F0A7-05EC-460D-CA1B22A55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1450A0-FDC3-F886-52AE-63CE334F6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CE1F29-8BC6-6522-5A85-C2CC71683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3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EB448-3328-1BF8-02CE-3981DEC67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5A824-BF7D-8FE2-537D-FD0085A9D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1F7676-77C9-5849-5159-43F6B8922F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7542A7-56F8-46A3-F59D-A5E2457A5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E344E-08D1-D104-0838-30BB664E9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7A89A0-F180-5ED8-2DEF-63C7C4950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70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4DD52-4D9E-4B17-C30C-1B9018993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F816FB-FBE5-462E-EDC8-A9368236F4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451C4F-D475-11B1-1573-564934A77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CEEE79-80F0-9CEF-5075-7927FE2C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DD5732-B168-8572-98F0-8F07A076B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579A6-0425-2767-27CD-16412FBAC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483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51765F-7524-F6B5-1066-AC714FE7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C032D-C436-442D-5E96-BED27AAFE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58B8A-C4AE-6AF9-B885-05912F42DD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06178A-DAB2-974E-BAFD-23A022BBE61B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CEE6C-8077-6CE7-A59D-F72BFC4946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8B128-B67F-5305-1567-ED67065BA2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EB21FA-3D9E-584C-92BE-A685AA10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6193-3089-D7D1-DFB7-35B04DF166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MECH 492/892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C3BD71-D8BA-0CBD-1A8A-3CE04FC85A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Scientific Computing</a:t>
            </a:r>
            <a:br>
              <a:rPr lang="en-US" dirty="0"/>
            </a:br>
            <a:r>
              <a:rPr lang="en-US" dirty="0"/>
              <a:t>Instructor: Showmic Islam</a:t>
            </a:r>
          </a:p>
          <a:p>
            <a:r>
              <a:rPr lang="en-US" dirty="0"/>
              <a:t>Email: sislam2@unl.edu  </a:t>
            </a:r>
          </a:p>
        </p:txBody>
      </p:sp>
    </p:spTree>
    <p:extLst>
      <p:ext uri="{BB962C8B-B14F-4D97-AF65-F5344CB8AC3E}">
        <p14:creationId xmlns:p14="http://schemas.microsoft.com/office/powerpoint/2010/main" val="1493619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DBB8B-2C9C-45EA-8B96-B67E10F8A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Recap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C61208-71E6-B289-5CBA-7368986C0743}"/>
              </a:ext>
            </a:extLst>
          </p:cNvPr>
          <p:cNvGrpSpPr/>
          <p:nvPr/>
        </p:nvGrpSpPr>
        <p:grpSpPr>
          <a:xfrm>
            <a:off x="3733928" y="1366779"/>
            <a:ext cx="3466137" cy="3778753"/>
            <a:chOff x="4584526" y="1464837"/>
            <a:chExt cx="3796590" cy="392832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4F1FA46-7AD2-F7FA-EB76-FFEEE8A840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400"/>
            <a:stretch/>
          </p:blipFill>
          <p:spPr>
            <a:xfrm>
              <a:off x="4584526" y="1925129"/>
              <a:ext cx="3796590" cy="346803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F9E090-DA13-0B4F-4195-A225117C66A7}"/>
                </a:ext>
              </a:extLst>
            </p:cNvPr>
            <p:cNvSpPr txBox="1"/>
            <p:nvPr/>
          </p:nvSpPr>
          <p:spPr>
            <a:xfrm>
              <a:off x="4704125" y="1464837"/>
              <a:ext cx="3557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Physical Setup of cluster</a:t>
              </a:r>
            </a:p>
          </p:txBody>
        </p:sp>
      </p:grpSp>
      <p:sp>
        <p:nvSpPr>
          <p:cNvPr id="6" name="Right Arrow 5">
            <a:extLst>
              <a:ext uri="{FF2B5EF4-FFF2-40B4-BE49-F238E27FC236}">
                <a16:creationId xmlns:a16="http://schemas.microsoft.com/office/drawing/2014/main" id="{A67FAF67-0203-051C-0812-80D334876365}"/>
              </a:ext>
            </a:extLst>
          </p:cNvPr>
          <p:cNvSpPr/>
          <p:nvPr/>
        </p:nvSpPr>
        <p:spPr>
          <a:xfrm>
            <a:off x="3185915" y="2953518"/>
            <a:ext cx="563671" cy="5887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DC1D6E-0014-E598-5D03-65A316899F8A}"/>
              </a:ext>
            </a:extLst>
          </p:cNvPr>
          <p:cNvSpPr txBox="1"/>
          <p:nvPr/>
        </p:nvSpPr>
        <p:spPr>
          <a:xfrm>
            <a:off x="-404407" y="1703539"/>
            <a:ext cx="3557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Access</a:t>
            </a:r>
          </a:p>
        </p:txBody>
      </p:sp>
      <p:pic>
        <p:nvPicPr>
          <p:cNvPr id="11" name="Google Shape;330;p39">
            <a:extLst>
              <a:ext uri="{FF2B5EF4-FFF2-40B4-BE49-F238E27FC236}">
                <a16:creationId xmlns:a16="http://schemas.microsoft.com/office/drawing/2014/main" id="{5467FE2F-4A3D-4E8E-6588-6968E47180D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24150"/>
          <a:stretch/>
        </p:blipFill>
        <p:spPr>
          <a:xfrm>
            <a:off x="1984679" y="2701999"/>
            <a:ext cx="1439400" cy="1091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331;p39">
            <a:extLst>
              <a:ext uri="{FF2B5EF4-FFF2-40B4-BE49-F238E27FC236}">
                <a16:creationId xmlns:a16="http://schemas.microsoft.com/office/drawing/2014/main" id="{EC0A7CAF-B5A2-CE1F-DBBE-1F5A67AC652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704" y="4053524"/>
            <a:ext cx="1203300" cy="12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332;p39">
            <a:extLst>
              <a:ext uri="{FF2B5EF4-FFF2-40B4-BE49-F238E27FC236}">
                <a16:creationId xmlns:a16="http://schemas.microsoft.com/office/drawing/2014/main" id="{25DA1D26-4355-115A-58A6-0753E75B6F87}"/>
              </a:ext>
            </a:extLst>
          </p:cNvPr>
          <p:cNvSpPr txBox="1"/>
          <p:nvPr/>
        </p:nvSpPr>
        <p:spPr>
          <a:xfrm>
            <a:off x="-25436" y="2827350"/>
            <a:ext cx="2257200" cy="12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latin typeface="Calibri"/>
                <a:ea typeface="Calibri"/>
                <a:cs typeface="Calibri"/>
                <a:sym typeface="Calibri"/>
              </a:rPr>
              <a:t>1. Log in to super Computer through SSH</a:t>
            </a:r>
            <a:endParaRPr sz="2100" b="1" dirty="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" name="Google Shape;333;p39">
            <a:extLst>
              <a:ext uri="{FF2B5EF4-FFF2-40B4-BE49-F238E27FC236}">
                <a16:creationId xmlns:a16="http://schemas.microsoft.com/office/drawing/2014/main" id="{C8B60E6B-B073-0894-3F92-FB63FDC8B6A8}"/>
              </a:ext>
            </a:extLst>
          </p:cNvPr>
          <p:cNvCxnSpPr/>
          <p:nvPr/>
        </p:nvCxnSpPr>
        <p:spPr>
          <a:xfrm rot="10800000" flipH="1">
            <a:off x="1196743" y="3659146"/>
            <a:ext cx="1390500" cy="8613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" name="Right Arrow 15">
            <a:extLst>
              <a:ext uri="{FF2B5EF4-FFF2-40B4-BE49-F238E27FC236}">
                <a16:creationId xmlns:a16="http://schemas.microsoft.com/office/drawing/2014/main" id="{37B30BB2-DCF4-3F4F-4C12-989B224C78BA}"/>
              </a:ext>
            </a:extLst>
          </p:cNvPr>
          <p:cNvSpPr/>
          <p:nvPr/>
        </p:nvSpPr>
        <p:spPr>
          <a:xfrm>
            <a:off x="7228078" y="2840277"/>
            <a:ext cx="563671" cy="5887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AECB76-238C-34CD-3756-593294D38D34}"/>
              </a:ext>
            </a:extLst>
          </p:cNvPr>
          <p:cNvSpPr txBox="1"/>
          <p:nvPr/>
        </p:nvSpPr>
        <p:spPr>
          <a:xfrm>
            <a:off x="7841293" y="2232216"/>
            <a:ext cx="35573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OS: Unix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US" dirty="0"/>
              <a:t>Red Hat Enterprise Linux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US" dirty="0"/>
              <a:t>Centos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No Graphical User Interface (GUI)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Communicate through Command Line interface (CLI) </a:t>
            </a:r>
          </a:p>
        </p:txBody>
      </p:sp>
    </p:spTree>
    <p:extLst>
      <p:ext uri="{BB962C8B-B14F-4D97-AF65-F5344CB8AC3E}">
        <p14:creationId xmlns:p14="http://schemas.microsoft.com/office/powerpoint/2010/main" val="1782437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8620D-7EB8-2906-8111-C08F4EFA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24A9B-69A7-485E-A1E2-944AF22A2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Humans and computers commonly interact </a:t>
            </a:r>
          </a:p>
          <a:p>
            <a:pPr lvl="1"/>
            <a:r>
              <a:rPr lang="en-US" dirty="0"/>
              <a:t>A keyboard </a:t>
            </a:r>
          </a:p>
          <a:p>
            <a:pPr lvl="1"/>
            <a:r>
              <a:rPr lang="en-US" dirty="0"/>
              <a:t>A mouse </a:t>
            </a:r>
          </a:p>
          <a:p>
            <a:pPr lvl="1"/>
            <a:r>
              <a:rPr lang="en-US" dirty="0"/>
              <a:t>Touch screen interfaces</a:t>
            </a:r>
          </a:p>
          <a:p>
            <a:pPr lvl="1"/>
            <a:r>
              <a:rPr lang="en-US" dirty="0"/>
              <a:t>Speech recognition systems</a:t>
            </a:r>
          </a:p>
          <a:p>
            <a:pPr lvl="1"/>
            <a:endParaRPr lang="en-US" dirty="0"/>
          </a:p>
          <a:p>
            <a:r>
              <a:rPr lang="en-US" dirty="0"/>
              <a:t> </a:t>
            </a:r>
            <a:r>
              <a:rPr lang="en-US" b="1" dirty="0"/>
              <a:t>graphical user interface</a:t>
            </a:r>
            <a:r>
              <a:rPr lang="en-US" dirty="0"/>
              <a:t> (GUI). (The most widely used way to interact with personal computers) BUT (delivering instructions to a computer scales very poorly)</a:t>
            </a:r>
          </a:p>
        </p:txBody>
      </p:sp>
      <p:pic>
        <p:nvPicPr>
          <p:cNvPr id="4" name="Picture 2" descr="University of Nebraska–Lincoln – Logos Download">
            <a:extLst>
              <a:ext uri="{FF2B5EF4-FFF2-40B4-BE49-F238E27FC236}">
                <a16:creationId xmlns:a16="http://schemas.microsoft.com/office/drawing/2014/main" id="{C5BDD389-E625-066E-C15F-FED276B6C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3502" y="0"/>
            <a:ext cx="1838498" cy="951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3017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D54A6-42C9-6601-6A02-9821288C3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31634-EF3C-AC06-7238-408075A64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E.g. : </a:t>
            </a:r>
          </a:p>
          <a:p>
            <a:pPr lvl="1"/>
            <a:r>
              <a:rPr lang="en-US" dirty="0"/>
              <a:t>Copy the third line of one thousand text files in one thousand different directories and paste it into a single file.</a:t>
            </a:r>
          </a:p>
          <a:p>
            <a:r>
              <a:rPr lang="en-US" dirty="0"/>
              <a:t>Is there a better way?</a:t>
            </a:r>
          </a:p>
          <a:p>
            <a:pPr lvl="1"/>
            <a:r>
              <a:rPr lang="en-US" dirty="0"/>
              <a:t>Using Unix shell. </a:t>
            </a:r>
          </a:p>
          <a:p>
            <a:pPr lvl="1"/>
            <a:endParaRPr lang="en-US" dirty="0"/>
          </a:p>
          <a:p>
            <a:r>
              <a:rPr lang="en-US" dirty="0"/>
              <a:t>The Unix shell is both a </a:t>
            </a:r>
            <a:r>
              <a:rPr lang="en-US" b="1" dirty="0"/>
              <a:t>command-line interface</a:t>
            </a:r>
            <a:r>
              <a:rPr lang="en-US" dirty="0"/>
              <a:t> (CLI) and a </a:t>
            </a:r>
            <a:r>
              <a:rPr lang="en-US" b="1" dirty="0"/>
              <a:t>scripting language</a:t>
            </a:r>
            <a:r>
              <a:rPr lang="en-US" dirty="0"/>
              <a:t>, allowing such repetitive tasks to be done </a:t>
            </a:r>
            <a:r>
              <a:rPr lang="en-US" b="1" dirty="0"/>
              <a:t>automatically</a:t>
            </a:r>
            <a:r>
              <a:rPr lang="en-US" dirty="0"/>
              <a:t> and fast.</a:t>
            </a:r>
          </a:p>
        </p:txBody>
      </p:sp>
    </p:spTree>
    <p:extLst>
      <p:ext uri="{BB962C8B-B14F-4D97-AF65-F5344CB8AC3E}">
        <p14:creationId xmlns:p14="http://schemas.microsoft.com/office/powerpoint/2010/main" val="4225878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1CBF-C5BC-3C01-FFC9-480ABE0C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4AC79-C43C-7930-7CD1-32841D625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 program where users can type commands. </a:t>
            </a:r>
          </a:p>
          <a:p>
            <a:r>
              <a:rPr lang="en-US" dirty="0"/>
              <a:t>The most popular Unix shell is Bash (the </a:t>
            </a:r>
            <a:r>
              <a:rPr lang="en-US" dirty="0" err="1"/>
              <a:t>Bourne</a:t>
            </a:r>
            <a:r>
              <a:rPr lang="en-US" dirty="0"/>
              <a:t> Again </a:t>
            </a:r>
            <a:r>
              <a:rPr lang="en-US" dirty="0" err="1"/>
              <a:t>SHell</a:t>
            </a:r>
            <a:r>
              <a:rPr lang="en-US" dirty="0"/>
              <a:t> )</a:t>
            </a:r>
          </a:p>
          <a:p>
            <a:r>
              <a:rPr lang="en-US" dirty="0"/>
              <a:t>Bash is the default shell on most modern implementations of Unix.</a:t>
            </a:r>
          </a:p>
          <a:p>
            <a:r>
              <a:rPr lang="en-US" dirty="0"/>
              <a:t>Shell will take some effort and some time to learn. </a:t>
            </a:r>
          </a:p>
          <a:p>
            <a:pPr lvl="1"/>
            <a:r>
              <a:rPr lang="en-US" dirty="0"/>
              <a:t>Learn a few commands</a:t>
            </a:r>
          </a:p>
          <a:p>
            <a:pPr lvl="1"/>
            <a:r>
              <a:rPr lang="en-US" dirty="0"/>
              <a:t>We’ll cover essential command today</a:t>
            </a:r>
          </a:p>
          <a:p>
            <a:r>
              <a:rPr lang="en-US" dirty="0"/>
              <a:t>Shell allows you to combine existing tools into powerful pipelines and handle large volumes of data automatically.</a:t>
            </a:r>
          </a:p>
          <a:p>
            <a:r>
              <a:rPr lang="en-US" dirty="0"/>
              <a:t>Sequences of commands can be written into a </a:t>
            </a:r>
            <a:r>
              <a:rPr lang="en-US" b="1" i="1" dirty="0"/>
              <a:t>script</a:t>
            </a:r>
            <a:r>
              <a:rPr lang="en-US" dirty="0"/>
              <a:t>, improving the reproducibility of workflows.</a:t>
            </a:r>
          </a:p>
        </p:txBody>
      </p:sp>
    </p:spTree>
    <p:extLst>
      <p:ext uri="{BB962C8B-B14F-4D97-AF65-F5344CB8AC3E}">
        <p14:creationId xmlns:p14="http://schemas.microsoft.com/office/powerpoint/2010/main" val="3827269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1CBF-C5BC-3C01-FFC9-480ABE0C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The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4AC79-C43C-7930-7CD1-32841D625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CLI is often the easiest way to interact with remote machines and supercomputers. </a:t>
            </a:r>
          </a:p>
          <a:p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Let’s get started …</a:t>
            </a:r>
          </a:p>
        </p:txBody>
      </p:sp>
    </p:spTree>
    <p:extLst>
      <p:ext uri="{BB962C8B-B14F-4D97-AF65-F5344CB8AC3E}">
        <p14:creationId xmlns:p14="http://schemas.microsoft.com/office/powerpoint/2010/main" val="1285069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276</Words>
  <Application>Microsoft Macintosh PowerPoint</Application>
  <PresentationFormat>Widescreen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Wingdings</vt:lpstr>
      <vt:lpstr>Office Theme</vt:lpstr>
      <vt:lpstr>MECH 492/892</vt:lpstr>
      <vt:lpstr>Recap</vt:lpstr>
      <vt:lpstr>Background</vt:lpstr>
      <vt:lpstr>Background</vt:lpstr>
      <vt:lpstr>The Shell</vt:lpstr>
      <vt:lpstr>The Shell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Showmic Islam</dc:creator>
  <cp:lastModifiedBy>Showmic Islam</cp:lastModifiedBy>
  <cp:revision>2</cp:revision>
  <dcterms:created xsi:type="dcterms:W3CDTF">2024-06-12T17:59:55Z</dcterms:created>
  <dcterms:modified xsi:type="dcterms:W3CDTF">2024-06-18T01:57:01Z</dcterms:modified>
</cp:coreProperties>
</file>

<file path=docProps/thumbnail.jpeg>
</file>